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5A59F-C8DB-4B93-9EF3-5786E8617384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A6299-953D-43E8-82BB-14A92EE025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4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A6299-953D-43E8-82BB-14A92EE025F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70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A6299-953D-43E8-82BB-14A92EE025F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0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A6299-953D-43E8-82BB-14A92EE025F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1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704A4-B812-4B9C-8BD4-712E01C7A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FA5DB5-3E35-4C18-8A74-A0CD0BF90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79A81-8DE9-4032-AD66-789DF41A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9B1F6D-7184-4D75-B6FC-1384CB10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F59378-B18E-477B-A2CB-C7276BF9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82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08189-F13B-418B-A6D5-199CD3A1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78B24CA-F5C6-45A1-969B-58986EF59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8EC061-888B-4315-AF61-110E80EC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971729-F8D7-4E39-A043-33ACBCCE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EA882F-2CBE-49B6-8719-1751D3A4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8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E44E71-B75D-4FC4-BDD1-2B374059D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70785E-2A4E-4D01-A1EB-A98827561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94B05C-AE04-4D9D-ACF1-63BB6EA0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5592B6-DC1C-4A07-A81E-7565CA30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57970-342A-46C9-91A5-29FEDFEB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3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B5E90-A2FB-47CC-9219-79FF63CF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DD1E70-D810-46BD-B8EF-19B99B85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8F7555-9CD6-402A-A8D6-436B0114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8A03E8-6BAD-4539-8DC6-A6968D64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6086F8-0E5F-4031-99FD-C717CC8A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0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C7D34-EF1B-4717-A9D4-BA231AA9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697055-87FF-4902-9D3F-1CD339058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10690-4C87-4DCC-9451-234C6B55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F6B7B4-E85E-4DA6-A9EF-FDA018A8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B9CE33-E069-488A-B8C2-076C0394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57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55926-DBA0-4173-AE47-B20485B1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87F001-0C35-46AE-8FD2-64299513E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354F06-E555-4D6D-B295-C0B641454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BD4A20-76A8-4283-8310-95ECE698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AA2779-C85A-4500-9745-85B8E8EB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FD77D1-BC95-4A37-BF10-2DC9AC85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D0D03-9B2F-43AA-BA02-6633A9A7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72546A-ED6B-4528-8911-99B21F3B1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8D2EFA-C2BF-4115-A92D-FBD850B5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F80C3D-DE8E-46FC-B82F-CA064B0DD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CBCEA8D-745E-4BAB-B30C-308ECA4A6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7015AFF-7F17-431F-ABE0-8E0E815F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DE8426-371F-4DFB-90DC-1F1A56D57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7BB393-9E1D-4CC1-99BB-F8EA374B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00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F3114-7973-46DF-A675-18C3141E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DC9386-5FFF-496F-B395-3C41B7AC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24D5A4-4A41-49EF-87F3-659BFE05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E5A0C5-9D91-4750-A7DB-F6B7848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58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8407A7-394B-4111-8665-A69EBDC3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4BDD771-A80B-4E28-9C65-09F2ACC5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FD5220-9F1A-4FB9-A310-240481F8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78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C7D68-5813-4AC3-B682-C00602A53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6DCE50-BDB8-4D40-9A70-944EAD81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A7D193-AAFF-4598-8C92-06CF87237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3CE455-44B9-44D9-AF03-BCE58F67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280B6E-34E0-4DB9-AF45-1E376E58D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279389-1B45-4F6F-92E4-163AA75B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41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3AA69-BAD3-4A48-8D72-CB7322F6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584B25-00B0-412C-ACEB-D451620EE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0E50A12-90F7-41D4-8149-7DC8FE70C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A9F65C-B6BC-4646-B99B-0788EA24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FBDF5E-0907-42F5-95AB-1A761B74F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74536D-7D4D-4EAC-B4B7-50FDF236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5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56DAD6-B08B-44B4-BA3C-23698E70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161E6C-F9C0-4C04-AE02-7C36E1650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962154-C1A7-47DA-878F-06031C2B3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0AC7E-1C10-4C17-9EF4-2703DB9EA576}" type="datetimeFigureOut">
              <a:rPr lang="zh-TW" altLang="en-US" smtClean="0"/>
              <a:t>2025/10/9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B008A-862B-4317-9170-97D5C95B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7B4DA-2350-476D-ABEF-7AFBE4453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E6575-FF72-4536-A87F-806A22BE17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saacsim.omniverse.nvidia.com/latest/ros2_tutorials/ros2_landing_page.html#isaac-sim-ros-ros2-tutorials" TargetMode="External"/><Relationship Id="rId2" Type="http://schemas.openxmlformats.org/officeDocument/2006/relationships/hyperlink" Target="https://docs.isaacsim.omniverse.nvidia.com/latest/index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vidia-isaac-ros.github.i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F24DB71-EB08-4AF6-AC42-131C18E55B28}"/>
              </a:ext>
            </a:extLst>
          </p:cNvPr>
          <p:cNvSpPr txBox="1"/>
          <p:nvPr/>
        </p:nvSpPr>
        <p:spPr>
          <a:xfrm>
            <a:off x="203200" y="15921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/>
              <a:t>What Is Isaac Sim?</a:t>
            </a:r>
            <a:endParaRPr lang="zh-TW" altLang="en-US" sz="40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F34D89-6D8A-4ECA-9280-8CB731140F06}"/>
              </a:ext>
            </a:extLst>
          </p:cNvPr>
          <p:cNvSpPr txBox="1"/>
          <p:nvPr/>
        </p:nvSpPr>
        <p:spPr>
          <a:xfrm>
            <a:off x="203200" y="867097"/>
            <a:ext cx="10886831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ea typeface="微軟正黑體" panose="020B0604030504040204" pitchFamily="34" charset="-120"/>
              </a:rPr>
              <a:t>NVIDIA Omniverse </a:t>
            </a:r>
            <a:r>
              <a:rPr lang="zh-TW" altLang="en-US" b="1" dirty="0">
                <a:ea typeface="微軟正黑體" panose="020B0604030504040204" pitchFamily="34" charset="-120"/>
              </a:rPr>
              <a:t>平台上的有多種參考應用程式可建構，如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>
                <a:ea typeface="微軟正黑體" panose="020B0604030504040204" pitchFamily="34" charset="-120"/>
                <a:hlinkClick r:id="rId2"/>
              </a:rPr>
              <a:t>NVIDIA Isaac Sim™</a:t>
            </a:r>
            <a:r>
              <a:rPr lang="en-US" altLang="zh-TW" b="1" dirty="0"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ea typeface="微軟正黑體" panose="020B0604030504040204" pitchFamily="34" charset="-120"/>
              </a:rPr>
              <a:t>預先安裝了所有必要的組件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>
                <a:ea typeface="微軟正黑體" panose="020B0604030504040204" pitchFamily="34" charset="-120"/>
              </a:rPr>
              <a:t>USD Explorer: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自定義安裝所需功能與介面樣式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dirty="0"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ea typeface="微軟正黑體" panose="020B0604030504040204" pitchFamily="34" charset="-120"/>
              </a:rPr>
              <a:t>Isaac Sim</a:t>
            </a:r>
            <a:r>
              <a:rPr lang="zh-TW" altLang="en-US" b="1" dirty="0">
                <a:ea typeface="微軟正黑體" panose="020B0604030504040204" pitchFamily="34" charset="-120"/>
              </a:rPr>
              <a:t> → 實體機器人與模擬環境間的直接通訊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ea typeface="微軟正黑體" panose="020B0604030504040204" pitchFamily="34" charset="-120"/>
                <a:hlinkClick r:id="rId3"/>
              </a:rPr>
              <a:t>ROS 2(Robot Operating System)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Isaac Sim </a:t>
            </a:r>
            <a:r>
              <a:rPr lang="zh-TW" altLang="en-US" dirty="0"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ea typeface="微軟正黑體" panose="020B0604030504040204" pitchFamily="34" charset="-120"/>
              </a:rPr>
              <a:t>ROS 2 </a:t>
            </a:r>
            <a:r>
              <a:rPr lang="zh-TW" altLang="en-US" dirty="0">
                <a:ea typeface="微軟正黑體" panose="020B0604030504040204" pitchFamily="34" charset="-120"/>
              </a:rPr>
              <a:t>提供橋接 </a:t>
            </a:r>
            <a:r>
              <a:rPr lang="en-US" altLang="zh-TW" dirty="0"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ea typeface="微軟正黑體" panose="020B0604030504040204" pitchFamily="34" charset="-120"/>
              </a:rPr>
              <a:t>，用於實機與模擬之間的通訊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ea typeface="微軟正黑體" panose="020B0604030504040204" pitchFamily="34" charset="-120"/>
                <a:hlinkClick r:id="rId4"/>
              </a:rPr>
              <a:t>NVIDIA Isaac ROS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一套高效能、硬體加速的 </a:t>
            </a:r>
            <a:r>
              <a:rPr lang="en-US" altLang="zh-TW" dirty="0">
                <a:ea typeface="微軟正黑體" panose="020B0604030504040204" pitchFamily="34" charset="-120"/>
              </a:rPr>
              <a:t>ROS 2 </a:t>
            </a:r>
            <a:r>
              <a:rPr lang="zh-TW" altLang="en-US" dirty="0">
                <a:ea typeface="微軟正黑體" panose="020B0604030504040204" pitchFamily="34" charset="-120"/>
              </a:rPr>
              <a:t>套件集合，用於打造自主機器人</a:t>
            </a:r>
            <a:r>
              <a:rPr lang="en-US" altLang="zh-TW" dirty="0">
                <a:ea typeface="微軟正黑體" panose="020B0604030504040204" pitchFamily="34" charset="-120"/>
              </a:rPr>
              <a:t>(</a:t>
            </a:r>
            <a:r>
              <a:rPr lang="en-US" altLang="zh-TW" i="0" dirty="0">
                <a:effectLst/>
                <a:ea typeface="微軟正黑體" panose="020B0604030504040204" pitchFamily="34" charset="-120"/>
              </a:rPr>
              <a:t>autonomous robots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ea typeface="微軟正黑體" panose="020B0604030504040204" pitchFamily="34" charset="-120"/>
              </a:rPr>
              <a:t>系統。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ea typeface="微軟正黑體" panose="020B0604030504040204" pitchFamily="34" charset="-120"/>
              </a:rPr>
              <a:t>Isaac Sim </a:t>
            </a:r>
            <a:r>
              <a:rPr lang="zh-TW" altLang="en-US" b="1" dirty="0">
                <a:ea typeface="微軟正黑體" panose="020B0604030504040204" pitchFamily="34" charset="-120"/>
              </a:rPr>
              <a:t>有三種操作模式可選擇，它們執行相同的操作並達到相同的結果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endParaRPr lang="zh-TW" altLang="en-US" b="1" dirty="0"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ea typeface="微軟正黑體" panose="020B0604030504040204" pitchFamily="34" charset="-120"/>
              </a:rPr>
              <a:t>GUI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ea typeface="微軟正黑體" panose="020B0604030504040204" pitchFamily="34" charset="-120"/>
              </a:rPr>
              <a:t>Extensions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ea typeface="微軟正黑體" panose="020B0604030504040204" pitchFamily="34" charset="-120"/>
              </a:rPr>
              <a:t>Standalone Python</a:t>
            </a:r>
          </a:p>
        </p:txBody>
      </p:sp>
    </p:spTree>
    <p:extLst>
      <p:ext uri="{BB962C8B-B14F-4D97-AF65-F5344CB8AC3E}">
        <p14:creationId xmlns:p14="http://schemas.microsoft.com/office/powerpoint/2010/main" val="88786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AA926B-436B-489E-A5EF-A81D0256416A}"/>
              </a:ext>
            </a:extLst>
          </p:cNvPr>
          <p:cNvSpPr txBox="1"/>
          <p:nvPr/>
        </p:nvSpPr>
        <p:spPr>
          <a:xfrm>
            <a:off x="195384" y="796348"/>
            <a:ext cx="8611781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使用原始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USD API 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移動物件：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EBFA938-F259-4C59-BCDF-C60E1A7424BF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移動、旋轉與縮放 </a:t>
            </a:r>
            <a:r>
              <a:rPr lang="en-US" altLang="zh-TW" sz="4000" b="1" dirty="0">
                <a:ea typeface="微軟正黑體" panose="020B0604030504040204" pitchFamily="34" charset="-120"/>
              </a:rPr>
              <a:t>- GUI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7C430F-F106-41F3-A3D7-A596C931AC14}"/>
              </a:ext>
            </a:extLst>
          </p:cNvPr>
          <p:cNvSpPr txBox="1"/>
          <p:nvPr/>
        </p:nvSpPr>
        <p:spPr>
          <a:xfrm>
            <a:off x="586155" y="1283345"/>
            <a:ext cx="10394460" cy="5558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pxr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omni.usd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omni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get_context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get_stage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GetPrimAtPath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"/visual_cube_usd"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Vec3f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rotate_offset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Vec3f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90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90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180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note this is in degrees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Vec3f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translation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 Unicode MS"/>
                <a:ea typeface="RobotoMono"/>
              </a:rPr>
              <a:t>not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HasAttribute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"xformOp:translate"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Xformable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AddTranslateOp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else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"xformOp:translate"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rotation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# there are also "xformOp:orient" for quaternion rotation, as well as "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xformOp:rotateX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", "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xformOp:rotateY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", "</a:t>
            </a:r>
            <a:r>
              <a:rPr kumimoji="0" lang="en-US" altLang="zh-TW" sz="1200" b="0" i="0" u="none" strike="noStrike" cap="none" normalizeH="0" baseline="0" dirty="0" err="1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xformOp:rotateZ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" for individual axis rotation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 Unicode MS"/>
                <a:ea typeface="RobotoMono"/>
              </a:rPr>
              <a:t>not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HasAttribute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"xformOp:rotateXYZ"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): </a:t>
            </a: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 </a:t>
            </a: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Xformable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AddRotateXYZOp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rotate_offset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else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"xformOp:rotateXYZ"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rotate_offset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scale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if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 Unicode MS"/>
                <a:ea typeface="RobotoMono"/>
              </a:rPr>
              <a:t>not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HasAttribute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"xformOp:scale"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Xformable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AddScaleOp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else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: </a:t>
            </a: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cube_prim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GetAttribute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"xformOp:scale"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3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79298F7-1AA9-4713-B216-B712014D5963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新增物理和碰撞屬性 </a:t>
            </a:r>
            <a:r>
              <a:rPr lang="en-US" altLang="zh-TW" sz="4000" b="1" dirty="0">
                <a:ea typeface="微軟正黑體" panose="020B0604030504040204" pitchFamily="34" charset="-120"/>
              </a:rPr>
              <a:t>- Extension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C97EA4-C50E-4928-936F-BA0111FD22E1}"/>
              </a:ext>
            </a:extLst>
          </p:cNvPr>
          <p:cNvSpPr txBox="1"/>
          <p:nvPr/>
        </p:nvSpPr>
        <p:spPr>
          <a:xfrm>
            <a:off x="195384" y="820205"/>
            <a:ext cx="11926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常見的物理屬性包括質量和慣性矩陣，它們使物體能夠在重力作用下下落。碰撞屬性使物體能夠與其他物體發生碰撞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EAB621-3FD5-4FE9-ACA7-442F25C6A8AD}"/>
              </a:ext>
            </a:extLst>
          </p:cNvPr>
          <p:cNvSpPr txBox="1"/>
          <p:nvPr/>
        </p:nvSpPr>
        <p:spPr>
          <a:xfrm>
            <a:off x="254442" y="2695327"/>
            <a:ext cx="5645426" cy="3610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numpy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as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np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isaacsim.core.api.objects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DynamicCuboid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DynamicCuboid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"/dynamic_cube"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"dynamic_cube"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0.6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8E3BFC-4A06-43A6-B50F-CCECA9B547F1}"/>
              </a:ext>
            </a:extLst>
          </p:cNvPr>
          <p:cNvSpPr txBox="1"/>
          <p:nvPr/>
        </p:nvSpPr>
        <p:spPr>
          <a:xfrm>
            <a:off x="254442" y="1323105"/>
            <a:ext cx="5645426" cy="129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ea typeface="微軟正黑體" panose="020B0604030504040204" pitchFamily="34" charset="-120"/>
              </a:rPr>
              <a:t>Isaac Sim core API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中，已經為常用的物件撰寫了</a:t>
            </a:r>
            <a:r>
              <a:rPr lang="zh-TW" altLang="en-US" b="1" dirty="0">
                <a:ea typeface="微軟正黑體" panose="020B0604030504040204" pitchFamily="34" charset="-120"/>
              </a:rPr>
              <a:t>封裝類別 </a:t>
            </a:r>
            <a:r>
              <a:rPr lang="en-US" altLang="zh-TW" b="1" dirty="0">
                <a:ea typeface="微軟正黑體" panose="020B0604030504040204" pitchFamily="34" charset="-120"/>
              </a:rPr>
              <a:t>(wrapper)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，這些封裝會自動附帶所有必要的物理與碰撞屬性。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3FC1DF5-5DB5-4052-B6EA-3CCD104DDCA0}"/>
              </a:ext>
            </a:extLst>
          </p:cNvPr>
          <p:cNvSpPr txBox="1"/>
          <p:nvPr/>
        </p:nvSpPr>
        <p:spPr>
          <a:xfrm>
            <a:off x="6756401" y="2695327"/>
            <a:ext cx="4990122" cy="2169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RigidPrim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RigidPrim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"/test_cube"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GeometryPrim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GeometryPrim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"/test_cube"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apply_collision_apis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58BB9F-AAFC-49D2-8B49-58C7F23A9495}"/>
              </a:ext>
            </a:extLst>
          </p:cNvPr>
          <p:cNvSpPr txBox="1"/>
          <p:nvPr/>
        </p:nvSpPr>
        <p:spPr>
          <a:xfrm>
            <a:off x="6756401" y="1323105"/>
            <a:ext cx="4990122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不使用封裝生成立方體，而是為前面生成的 </a:t>
            </a:r>
            <a:r>
              <a:rPr lang="en-US" altLang="zh-TW" b="1" dirty="0">
                <a:ea typeface="微軟正黑體" panose="020B0604030504040204" pitchFamily="34" charset="-120"/>
              </a:rPr>
              <a:t>test_cube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單獨賦予物理與碰撞屬性。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203EEB-FCB3-4563-BEEE-FA0F26413758}"/>
              </a:ext>
            </a:extLst>
          </p:cNvPr>
          <p:cNvSpPr txBox="1"/>
          <p:nvPr/>
        </p:nvSpPr>
        <p:spPr>
          <a:xfrm>
            <a:off x="6756401" y="5426395"/>
            <a:ext cx="4990122" cy="879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按下 </a:t>
            </a:r>
            <a:r>
              <a:rPr lang="en-US" altLang="zh-TW" dirty="0">
                <a:ea typeface="微軟正黑體" panose="020B0604030504040204" pitchFamily="34" charset="-120"/>
              </a:rPr>
              <a:t>Play </a:t>
            </a:r>
            <a:r>
              <a:rPr lang="zh-TW" altLang="en-US" dirty="0">
                <a:ea typeface="微軟正黑體" panose="020B0604030504040204" pitchFamily="34" charset="-120"/>
              </a:rPr>
              <a:t>按鈕，即可看到立方體在重力作用下下落並與地平面碰撞。</a:t>
            </a:r>
          </a:p>
        </p:txBody>
      </p:sp>
    </p:spTree>
    <p:extLst>
      <p:ext uri="{BB962C8B-B14F-4D97-AF65-F5344CB8AC3E}">
        <p14:creationId xmlns:p14="http://schemas.microsoft.com/office/powerpoint/2010/main" val="202962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C1781D0-1C33-4B6F-A7D2-0DBC43ACFAF2}"/>
              </a:ext>
            </a:extLst>
          </p:cNvPr>
          <p:cNvSpPr txBox="1"/>
          <p:nvPr/>
        </p:nvSpPr>
        <p:spPr>
          <a:xfrm>
            <a:off x="181113" y="3363519"/>
            <a:ext cx="90662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0" b="1" i="0" dirty="0">
                <a:solidFill>
                  <a:srgbClr val="76B900"/>
                </a:solidFill>
                <a:effectLst/>
                <a:latin typeface="NVIDIA"/>
              </a:rPr>
              <a:t>Standalone Python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CF2830A-8BA3-4852-B1E8-48C8E319048F}"/>
              </a:ext>
            </a:extLst>
          </p:cNvPr>
          <p:cNvCxnSpPr/>
          <p:nvPr/>
        </p:nvCxnSpPr>
        <p:spPr>
          <a:xfrm>
            <a:off x="283596" y="4591541"/>
            <a:ext cx="1162480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9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263526-7DD9-493E-8737-EFEC409663D1}"/>
              </a:ext>
            </a:extLst>
          </p:cNvPr>
          <p:cNvSpPr txBox="1"/>
          <p:nvPr/>
        </p:nvSpPr>
        <p:spPr>
          <a:xfrm>
            <a:off x="195384" y="112319"/>
            <a:ext cx="9322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ea typeface="微軟正黑體" panose="020B0604030504040204" pitchFamily="34" charset="-120"/>
              </a:rPr>
              <a:t>Isaac Sim </a:t>
            </a:r>
            <a:r>
              <a:rPr lang="zh-TW" altLang="en-US" sz="4000" b="1" dirty="0">
                <a:ea typeface="微軟正黑體" panose="020B0604030504040204" pitchFamily="34" charset="-120"/>
              </a:rPr>
              <a:t>基本使用 </a:t>
            </a:r>
            <a:r>
              <a:rPr lang="en-US" altLang="zh-TW" sz="4000" b="1" dirty="0">
                <a:ea typeface="微軟正黑體" panose="020B0604030504040204" pitchFamily="34" charset="-120"/>
              </a:rPr>
              <a:t>- Standalone Python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8DA2F-7A13-4F8B-AD97-9AE48EC40538}"/>
              </a:ext>
            </a:extLst>
          </p:cNvPr>
          <p:cNvSpPr txBox="1"/>
          <p:nvPr/>
        </p:nvSpPr>
        <p:spPr>
          <a:xfrm>
            <a:off x="195384" y="820205"/>
            <a:ext cx="905803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ea typeface="微軟正黑體" panose="020B0604030504040204" pitchFamily="34" charset="-120"/>
              </a:rPr>
              <a:t>Isaac Sim </a:t>
            </a:r>
            <a:r>
              <a:rPr lang="zh-TW" altLang="en-US" b="1" dirty="0">
                <a:ea typeface="微軟正黑體" panose="020B0604030504040204" pitchFamily="34" charset="-120"/>
              </a:rPr>
              <a:t>安裝包 </a:t>
            </a:r>
            <a:r>
              <a:rPr lang="zh-TW" altLang="en-US" dirty="0">
                <a:ea typeface="微軟正黑體" panose="020B0604030504040204" pitchFamily="34" charset="-120"/>
              </a:rPr>
              <a:t>中尋找 </a:t>
            </a:r>
            <a:r>
              <a:rPr lang="en-US" altLang="zh-TW" b="1" dirty="0">
                <a:ea typeface="微軟正黑體" panose="020B0604030504040204" pitchFamily="34" charset="-120"/>
              </a:rPr>
              <a:t>standalone_examples/tutorials/getting_started.py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若要執行該腳本，請開啟終端，導覽至 </a:t>
            </a:r>
            <a:r>
              <a:rPr lang="en-US" altLang="zh-TW" dirty="0">
                <a:ea typeface="微軟正黑體" panose="020B0604030504040204" pitchFamily="34" charset="-120"/>
              </a:rPr>
              <a:t>Isaac Sim </a:t>
            </a:r>
            <a:r>
              <a:rPr lang="zh-TW" altLang="en-US" dirty="0">
                <a:ea typeface="微軟正黑體" panose="020B0604030504040204" pitchFamily="34" charset="-120"/>
              </a:rPr>
              <a:t>安裝的根目錄，然後執行以下命令：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ea typeface="微軟正黑體" panose="020B0604030504040204" pitchFamily="34" charset="-120"/>
              </a:rPr>
              <a:t>Linux: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C30369-D99E-43D1-A003-FE60AB859A83}"/>
              </a:ext>
            </a:extLst>
          </p:cNvPr>
          <p:cNvSpPr txBox="1"/>
          <p:nvPr/>
        </p:nvSpPr>
        <p:spPr>
          <a:xfrm>
            <a:off x="548642" y="2116073"/>
            <a:ext cx="61940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python.bat standalone_examples\tutorials\getting_started.py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218673-FD8C-4F4A-96B7-10647D146B4A}"/>
              </a:ext>
            </a:extLst>
          </p:cNvPr>
          <p:cNvSpPr txBox="1"/>
          <p:nvPr/>
        </p:nvSpPr>
        <p:spPr>
          <a:xfrm>
            <a:off x="548641" y="2923494"/>
            <a:ext cx="619406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./python.sh standalone_examples/tutorials/getting_started.py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A21A1C-9FE0-404D-862E-E232145DD70F}"/>
              </a:ext>
            </a:extLst>
          </p:cNvPr>
          <p:cNvSpPr txBox="1"/>
          <p:nvPr/>
        </p:nvSpPr>
        <p:spPr>
          <a:xfrm>
            <a:off x="195384" y="3546249"/>
            <a:ext cx="307000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基本操作</a:t>
            </a:r>
            <a:r>
              <a:rPr lang="en-US" altLang="zh-TW" b="1" dirty="0">
                <a:ea typeface="微軟正黑體" panose="020B0604030504040204" pitchFamily="34" charset="-120"/>
              </a:rPr>
              <a:t>(getting_started.py):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增加地平面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D8F8727-6DF4-44DF-8BEE-4B7AF49D7E3D}"/>
              </a:ext>
            </a:extLst>
          </p:cNvPr>
          <p:cNvSpPr txBox="1"/>
          <p:nvPr/>
        </p:nvSpPr>
        <p:spPr>
          <a:xfrm>
            <a:off x="624664" y="4262066"/>
            <a:ext cx="686197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isaacsim.core.api.objects.ground_plane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GroundPlane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GroundPlane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"/World/GroundPlane"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z_position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0DF07A3-3FA5-4525-8412-2F151316590B}"/>
              </a:ext>
            </a:extLst>
          </p:cNvPr>
          <p:cNvSpPr txBox="1"/>
          <p:nvPr/>
        </p:nvSpPr>
        <p:spPr>
          <a:xfrm>
            <a:off x="195384" y="5032156"/>
            <a:ext cx="610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TW" altLang="en-US" b="1" dirty="0">
                <a:ea typeface="微軟正黑體" panose="020B0604030504040204" pitchFamily="34" charset="-120"/>
              </a:rPr>
              <a:t>增加光源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401A24-97E6-4E86-92D6-BC54DEAE008D}"/>
              </a:ext>
            </a:extLst>
          </p:cNvPr>
          <p:cNvSpPr txBox="1"/>
          <p:nvPr/>
        </p:nvSpPr>
        <p:spPr>
          <a:xfrm>
            <a:off x="624664" y="5370061"/>
            <a:ext cx="7698721" cy="14496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pxr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Sdf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UsdLux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omni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get_context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UsdLux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Sdf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"/DistantLight"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CreateIntensityAttr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300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2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263526-7DD9-493E-8737-EFEC409663D1}"/>
              </a:ext>
            </a:extLst>
          </p:cNvPr>
          <p:cNvSpPr txBox="1"/>
          <p:nvPr/>
        </p:nvSpPr>
        <p:spPr>
          <a:xfrm>
            <a:off x="195384" y="112319"/>
            <a:ext cx="10160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ea typeface="微軟正黑體" panose="020B0604030504040204" pitchFamily="34" charset="-120"/>
              </a:rPr>
              <a:t>Isaac Sim </a:t>
            </a:r>
            <a:r>
              <a:rPr lang="zh-TW" altLang="en-US" sz="4000" b="1" dirty="0">
                <a:ea typeface="微軟正黑體" panose="020B0604030504040204" pitchFamily="34" charset="-120"/>
              </a:rPr>
              <a:t>基本使用 </a:t>
            </a:r>
            <a:r>
              <a:rPr lang="en-US" altLang="zh-TW" sz="4000" b="1" dirty="0">
                <a:ea typeface="微軟正黑體" panose="020B0604030504040204" pitchFamily="34" charset="-120"/>
              </a:rPr>
              <a:t>- Standalone Python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8DA2F-7A13-4F8B-AD97-9AE48EC40538}"/>
              </a:ext>
            </a:extLst>
          </p:cNvPr>
          <p:cNvSpPr txBox="1"/>
          <p:nvPr/>
        </p:nvSpPr>
        <p:spPr>
          <a:xfrm>
            <a:off x="195384" y="820205"/>
            <a:ext cx="9628554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b="1" dirty="0">
                <a:ea typeface="微軟正黑體" panose="020B0604030504040204" pitchFamily="34" charset="-120"/>
              </a:rPr>
              <a:t>加入「可視化」立方體</a:t>
            </a:r>
            <a:r>
              <a:rPr lang="en-US" altLang="zh-TW" b="1" dirty="0"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ea typeface="微軟正黑體" panose="020B0604030504040204" pitchFamily="34" charset="-120"/>
              </a:rPr>
              <a:t>getting_started.py </a:t>
            </a:r>
            <a:r>
              <a:rPr lang="zh-TW" altLang="en-US" dirty="0">
                <a:ea typeface="微軟正黑體" panose="020B0604030504040204" pitchFamily="34" charset="-120"/>
              </a:rPr>
              <a:t>中將立方體加入場景中的程式碼行如下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AAFA27-4C1C-4789-8011-BD76CF614AB0}"/>
              </a:ext>
            </a:extLst>
          </p:cNvPr>
          <p:cNvSpPr txBox="1"/>
          <p:nvPr/>
        </p:nvSpPr>
        <p:spPr>
          <a:xfrm>
            <a:off x="620202" y="1420289"/>
            <a:ext cx="6106602" cy="32501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numpy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as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np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isaacsim.core.api.objects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VisualCuboid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VisualCuboid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"visual_cube"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0.3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822662-7018-489A-8BEB-2E85BA7C764F}"/>
              </a:ext>
            </a:extLst>
          </p:cNvPr>
          <p:cNvSpPr txBox="1"/>
          <p:nvPr/>
        </p:nvSpPr>
        <p:spPr>
          <a:xfrm>
            <a:off x="195383" y="4918041"/>
            <a:ext cx="11246543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「可視化」立方體是指沒有附加物理屬性的立方體。沒有質量，也沒有碰撞。這種立方體不會因重力而下落，也不會與其他物體碰撞。可以按下「播放」按鈕，觀察模擬運行時立方體是否沒有任何反應。</a:t>
            </a:r>
          </a:p>
        </p:txBody>
      </p:sp>
    </p:spTree>
    <p:extLst>
      <p:ext uri="{BB962C8B-B14F-4D97-AF65-F5344CB8AC3E}">
        <p14:creationId xmlns:p14="http://schemas.microsoft.com/office/powerpoint/2010/main" val="1092314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AA926B-436B-489E-A5EF-A81D0256416A}"/>
              </a:ext>
            </a:extLst>
          </p:cNvPr>
          <p:cNvSpPr txBox="1"/>
          <p:nvPr/>
        </p:nvSpPr>
        <p:spPr>
          <a:xfrm>
            <a:off x="195384" y="796348"/>
            <a:ext cx="9091739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以下的程式碼片段示範如何使用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Isaac Sim core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API (Core API) 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來移動場景中的物件：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EBFA938-F259-4C59-BCDF-C60E1A7424BF}"/>
              </a:ext>
            </a:extLst>
          </p:cNvPr>
          <p:cNvSpPr txBox="1"/>
          <p:nvPr/>
        </p:nvSpPr>
        <p:spPr>
          <a:xfrm>
            <a:off x="195384" y="112319"/>
            <a:ext cx="99333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移動、旋轉與縮放 </a:t>
            </a:r>
            <a:r>
              <a:rPr lang="en-US" altLang="zh-TW" sz="4000" b="1" dirty="0">
                <a:ea typeface="微軟正黑體" panose="020B0604030504040204" pitchFamily="34" charset="-120"/>
              </a:rPr>
              <a:t>- Standalone Python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66F345-F16C-4225-99DD-6F83A883790C}"/>
              </a:ext>
            </a:extLst>
          </p:cNvPr>
          <p:cNvSpPr txBox="1"/>
          <p:nvPr/>
        </p:nvSpPr>
        <p:spPr>
          <a:xfrm>
            <a:off x="545122" y="1346891"/>
            <a:ext cx="7090509" cy="3610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numpy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as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np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isaacsim.core.prims.xform_prim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isaacsim.core.prims.prim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rotate_offset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90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90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180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prim_paths_expr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"/test_cube"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set_world_poses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rotate_offset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set_scales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79298F7-1AA9-4713-B216-B712014D5963}"/>
              </a:ext>
            </a:extLst>
          </p:cNvPr>
          <p:cNvSpPr txBox="1"/>
          <p:nvPr/>
        </p:nvSpPr>
        <p:spPr>
          <a:xfrm>
            <a:off x="195384" y="112319"/>
            <a:ext cx="10456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新增物理和碰撞屬性 </a:t>
            </a:r>
            <a:r>
              <a:rPr lang="en-US" altLang="zh-TW" sz="4000" b="1" dirty="0">
                <a:ea typeface="微軟正黑體" panose="020B0604030504040204" pitchFamily="34" charset="-120"/>
              </a:rPr>
              <a:t>- Standalone Python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C97EA4-C50E-4928-936F-BA0111FD22E1}"/>
              </a:ext>
            </a:extLst>
          </p:cNvPr>
          <p:cNvSpPr txBox="1"/>
          <p:nvPr/>
        </p:nvSpPr>
        <p:spPr>
          <a:xfrm>
            <a:off x="195384" y="820205"/>
            <a:ext cx="1192627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Standalone Python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腳本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中，可以透過將立方體轉換為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RigidPrim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（如下所示）來為其添加物理屬性。這賦予了物體在重力作用下下落的能力。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29CFF5-4946-4075-9FF1-4470DD063F92}"/>
              </a:ext>
            </a:extLst>
          </p:cNvPr>
          <p:cNvSpPr txBox="1"/>
          <p:nvPr/>
        </p:nvSpPr>
        <p:spPr>
          <a:xfrm>
            <a:off x="572493" y="1692623"/>
            <a:ext cx="6106602" cy="729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RigidPrim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RigidPrim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499B7-26C2-4258-B992-3CD12B7DA517}"/>
              </a:ext>
            </a:extLst>
          </p:cNvPr>
          <p:cNvSpPr txBox="1"/>
          <p:nvPr/>
        </p:nvSpPr>
        <p:spPr>
          <a:xfrm>
            <a:off x="195384" y="2782669"/>
            <a:ext cx="1192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以下的程式碼片段展示了 </a:t>
            </a:r>
            <a:r>
              <a:rPr lang="zh-TW" altLang="en-US" b="1" dirty="0">
                <a:ea typeface="微軟正黑體" panose="020B0604030504040204" pitchFamily="34" charset="-120"/>
              </a:rPr>
              <a:t>為物件新增碰撞屬性 </a:t>
            </a:r>
            <a:r>
              <a:rPr lang="en-US" altLang="zh-TW" b="1" dirty="0">
                <a:ea typeface="微軟正黑體" panose="020B0604030504040204" pitchFamily="34" charset="-120"/>
              </a:rPr>
              <a:t>(collision properties)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的程式行，這些屬性讓物件能夠與其他物件發生碰撞互動。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F9DC07-99D3-4744-8881-25DE369943BA}"/>
              </a:ext>
            </a:extLst>
          </p:cNvPr>
          <p:cNvSpPr txBox="1"/>
          <p:nvPr/>
        </p:nvSpPr>
        <p:spPr>
          <a:xfrm>
            <a:off x="572493" y="3429517"/>
            <a:ext cx="6106602" cy="1089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GeometryPrim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GeometryPrim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apply_collision_apis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C1781D0-1C33-4B6F-A7D2-0DBC43ACFAF2}"/>
              </a:ext>
            </a:extLst>
          </p:cNvPr>
          <p:cNvSpPr txBox="1"/>
          <p:nvPr/>
        </p:nvSpPr>
        <p:spPr>
          <a:xfrm>
            <a:off x="197016" y="336351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0" b="1" i="0" dirty="0">
                <a:solidFill>
                  <a:srgbClr val="76B900"/>
                </a:solidFill>
                <a:effectLst/>
                <a:latin typeface="NVIDIA"/>
              </a:rPr>
              <a:t>GUI</a:t>
            </a:r>
            <a:endParaRPr lang="zh-TW" altLang="en-US" sz="80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CF2830A-8BA3-4852-B1E8-48C8E319048F}"/>
              </a:ext>
            </a:extLst>
          </p:cNvPr>
          <p:cNvCxnSpPr/>
          <p:nvPr/>
        </p:nvCxnSpPr>
        <p:spPr>
          <a:xfrm>
            <a:off x="283596" y="4591541"/>
            <a:ext cx="1162480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8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263526-7DD9-493E-8737-EFEC409663D1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ea typeface="微軟正黑體" panose="020B0604030504040204" pitchFamily="34" charset="-120"/>
              </a:rPr>
              <a:t>Isaac Sim </a:t>
            </a:r>
            <a:r>
              <a:rPr lang="zh-TW" altLang="en-US" sz="4000" b="1" dirty="0">
                <a:ea typeface="微軟正黑體" panose="020B0604030504040204" pitchFamily="34" charset="-120"/>
              </a:rPr>
              <a:t>基本使用 </a:t>
            </a:r>
            <a:r>
              <a:rPr lang="en-US" altLang="zh-TW" sz="4000" b="1" dirty="0">
                <a:ea typeface="微軟正黑體" panose="020B0604030504040204" pitchFamily="34" charset="-120"/>
              </a:rPr>
              <a:t>- GUI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8DA2F-7A13-4F8B-AD97-9AE48EC40538}"/>
              </a:ext>
            </a:extLst>
          </p:cNvPr>
          <p:cNvSpPr txBox="1"/>
          <p:nvPr/>
        </p:nvSpPr>
        <p:spPr>
          <a:xfrm>
            <a:off x="195383" y="956379"/>
            <a:ext cx="10331939" cy="254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ea typeface="微軟正黑體" panose="020B0604030504040204" pitchFamily="34" charset="-120"/>
              </a:rPr>
              <a:t>啟動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從安裝根目錄執行「</a:t>
            </a:r>
            <a:r>
              <a:rPr lang="en-US" altLang="zh-TW" dirty="0">
                <a:ea typeface="微軟正黑體" panose="020B0604030504040204" pitchFamily="34" charset="-120"/>
              </a:rPr>
              <a:t>isaac-sim.selector</a:t>
            </a:r>
            <a:r>
              <a:rPr lang="zh-TW" altLang="en-US" dirty="0">
                <a:ea typeface="微軟正黑體" panose="020B0604030504040204" pitchFamily="34" charset="-120"/>
              </a:rPr>
              <a:t>」以啟動 </a:t>
            </a:r>
            <a:r>
              <a:rPr lang="en-US" altLang="zh-TW" dirty="0">
                <a:ea typeface="微軟正黑體" panose="020B0604030504040204" pitchFamily="34" charset="-120"/>
              </a:rPr>
              <a:t>Isaac Sim</a:t>
            </a:r>
            <a:r>
              <a:rPr lang="zh-TW" altLang="en-US" dirty="0">
                <a:ea typeface="微軟正黑體" panose="020B0604030504040204" pitchFamily="34" charset="-120"/>
              </a:rPr>
              <a:t>。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新增場景： </a:t>
            </a:r>
            <a:r>
              <a:rPr lang="en-US" altLang="zh-TW" dirty="0">
                <a:ea typeface="微軟正黑體" panose="020B0604030504040204" pitchFamily="34" charset="-120"/>
              </a:rPr>
              <a:t>File → New.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增加地平面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ea typeface="微軟正黑體" panose="020B0604030504040204" pitchFamily="34" charset="-120"/>
              </a:rPr>
              <a:t>Create → Physics → Ground Plane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增加光源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Create → Lights → Distant Light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ea typeface="微軟正黑體" panose="020B0604030504040204" pitchFamily="34" charset="-120"/>
              </a:rPr>
              <a:t>可選不同光源</a:t>
            </a:r>
            <a:r>
              <a:rPr lang="en-US" altLang="zh-TW" dirty="0"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注意</a:t>
            </a:r>
            <a:r>
              <a:rPr lang="en-US" altLang="zh-TW" b="1" dirty="0">
                <a:solidFill>
                  <a:srgbClr val="FF0000"/>
                </a:solidFill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 如果場景中存在光源，但沒有反射光線的物體，場景仍然會很暗。</a:t>
            </a:r>
            <a:endParaRPr lang="en-US" altLang="zh-TW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b="1" dirty="0">
                <a:ea typeface="微軟正黑體" panose="020B0604030504040204" pitchFamily="34" charset="-120"/>
              </a:rPr>
              <a:t>加入「可視化」立方體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Create → Shape → Cube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B89D14-2604-4189-BEED-C0A0DF9A88A5}"/>
              </a:ext>
            </a:extLst>
          </p:cNvPr>
          <p:cNvSpPr txBox="1"/>
          <p:nvPr/>
        </p:nvSpPr>
        <p:spPr>
          <a:xfrm>
            <a:off x="195383" y="3804139"/>
            <a:ext cx="5150340" cy="1709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chemeClr val="accent1"/>
                </a:solidFill>
                <a:ea typeface="微軟正黑體" panose="020B0604030504040204" pitchFamily="34" charset="-120"/>
              </a:rPr>
              <a:t>「可視化」立方體是指不附加任何物理屬性的立方體，例如，沒有質量、沒有碰撞。這種立方體不會因重力作用而下落，也不會與其他物體碰撞。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49B946-B1C2-4890-A3F1-6BA2DE29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77" y="3164010"/>
            <a:ext cx="6813123" cy="36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DF221EA-FE21-4F1F-BC67-A5EC2F4CF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6" y="888869"/>
            <a:ext cx="3514725" cy="563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控制工具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（Gizmo）：左側工具列選擇或使用快捷鍵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W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：Move（移動）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E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：Rotate（旋轉）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R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：Scale（縮放）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Esc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：取消選取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操作方式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拖曳 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箭頭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→ 沿單一軸移動／縮放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拖曳 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彩色方塊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→ 沿兩軸移動／縮放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拖曳 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中心圓點／圓環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→ 同時沿三軸移動／縮放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72C72E-7699-4EF5-805C-039670FB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44" y="1055992"/>
            <a:ext cx="8678456" cy="470535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AA926B-436B-489E-A5EF-A81D0256416A}"/>
              </a:ext>
            </a:extLst>
          </p:cNvPr>
          <p:cNvSpPr txBox="1"/>
          <p:nvPr/>
        </p:nvSpPr>
        <p:spPr>
          <a:xfrm>
            <a:off x="3513543" y="5830006"/>
            <a:ext cx="8611781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精確調整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：在 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Property Panel（屬性面板）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中輸入數值修改。點擊數值旁的 </a:t>
            </a:r>
            <a:r>
              <a: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藍色方塊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可重設為預設值。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EBFA938-F259-4C59-BCDF-C60E1A7424BF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移動、旋轉與縮放 </a:t>
            </a:r>
            <a:r>
              <a:rPr lang="en-US" altLang="zh-TW" sz="4000" b="1" dirty="0">
                <a:ea typeface="微軟正黑體" panose="020B0604030504040204" pitchFamily="34" charset="-120"/>
              </a:rPr>
              <a:t>- GUI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985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C4FEFFC-D12F-47C7-96B2-039B39EE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35" y="1029694"/>
            <a:ext cx="8850465" cy="47986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79298F7-1AA9-4713-B216-B712014D5963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新增物理和碰撞屬性 </a:t>
            </a:r>
            <a:r>
              <a:rPr lang="en-US" altLang="zh-TW" sz="4000" b="1" dirty="0">
                <a:ea typeface="微軟正黑體" panose="020B0604030504040204" pitchFamily="34" charset="-120"/>
              </a:rPr>
              <a:t>- GUI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CAC1DC-D95D-4AE7-AB45-79C7DCCAB74D}"/>
              </a:ext>
            </a:extLst>
          </p:cNvPr>
          <p:cNvSpPr txBox="1"/>
          <p:nvPr/>
        </p:nvSpPr>
        <p:spPr>
          <a:xfrm>
            <a:off x="91833" y="943725"/>
            <a:ext cx="3128106" cy="5172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右側 </a:t>
            </a:r>
            <a:r>
              <a:rPr lang="en-US" altLang="zh-TW" b="1" dirty="0">
                <a:ea typeface="微軟正黑體" panose="020B0604030504040204" pitchFamily="34" charset="-120"/>
              </a:rPr>
              <a:t>Stage Tree </a:t>
            </a:r>
            <a:r>
              <a:rPr lang="zh-TW" altLang="en-US" dirty="0">
                <a:ea typeface="微軟正黑體" panose="020B0604030504040204" pitchFamily="34" charset="-120"/>
              </a:rPr>
              <a:t>中找到物件 </a:t>
            </a:r>
            <a:r>
              <a:rPr lang="zh-TW" altLang="en-US" b="1" dirty="0">
                <a:ea typeface="微軟正黑體" panose="020B0604030504040204" pitchFamily="34" charset="-120"/>
              </a:rPr>
              <a:t>「</a:t>
            </a:r>
            <a:r>
              <a:rPr lang="en-US" altLang="zh-TW" b="1" dirty="0">
                <a:ea typeface="微軟正黑體" panose="020B0604030504040204" pitchFamily="34" charset="-120"/>
              </a:rPr>
              <a:t>/World/Cube</a:t>
            </a:r>
            <a:r>
              <a:rPr lang="zh-TW" altLang="en-US" b="1" dirty="0">
                <a:ea typeface="微軟正黑體" panose="020B0604030504040204" pitchFamily="34" charset="-120"/>
              </a:rPr>
              <a:t>」</a:t>
            </a:r>
            <a:r>
              <a:rPr lang="zh-TW" altLang="en-US" dirty="0">
                <a:ea typeface="微軟正黑體" panose="020B0604030504040204" pitchFamily="34" charset="-120"/>
              </a:rPr>
              <a:t>，並選取它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TW" sz="800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右下方的</a:t>
            </a:r>
            <a:r>
              <a:rPr lang="zh-TW" altLang="en-US" b="1" dirty="0">
                <a:ea typeface="微軟正黑體" panose="020B0604030504040204" pitchFamily="34" charset="-120"/>
              </a:rPr>
              <a:t>屬性面板 </a:t>
            </a:r>
            <a:r>
              <a:rPr lang="en-US" altLang="zh-TW" b="1" dirty="0">
                <a:ea typeface="微軟正黑體" panose="020B0604030504040204" pitchFamily="34" charset="-120"/>
              </a:rPr>
              <a:t>(Property Panel) </a:t>
            </a:r>
            <a:r>
              <a:rPr lang="zh-TW" altLang="en-US" dirty="0">
                <a:ea typeface="微軟正黑體" panose="020B0604030504040204" pitchFamily="34" charset="-120"/>
              </a:rPr>
              <a:t>中，點擊 </a:t>
            </a:r>
            <a:r>
              <a:rPr lang="en-US" altLang="zh-TW" b="1" dirty="0">
                <a:ea typeface="微軟正黑體" panose="020B0604030504040204" pitchFamily="34" charset="-120"/>
              </a:rPr>
              <a:t>Add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按鈕，並從下拉選單中選擇 </a:t>
            </a:r>
            <a:r>
              <a:rPr lang="en-US" altLang="zh-TW" b="1" dirty="0">
                <a:ea typeface="微軟正黑體" panose="020B0604030504040204" pitchFamily="34" charset="-120"/>
              </a:rPr>
              <a:t>Physics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TW" sz="800" b="1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選擇 </a:t>
            </a:r>
            <a:r>
              <a:rPr lang="en-US" altLang="zh-TW" b="1" dirty="0">
                <a:ea typeface="微軟正黑體" panose="020B0604030504040204" pitchFamily="34" charset="-120"/>
              </a:rPr>
              <a:t>Rigid Body with Colliders Preset (</a:t>
            </a:r>
            <a:r>
              <a:rPr lang="zh-TW" altLang="en-US" b="1" dirty="0">
                <a:ea typeface="微軟正黑體" panose="020B0604030504040204" pitchFamily="34" charset="-120"/>
              </a:rPr>
              <a:t>預設剛體與碰撞體</a:t>
            </a:r>
            <a:r>
              <a:rPr lang="en-US" altLang="zh-TW" b="1" dirty="0"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TW" sz="800" b="1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ea typeface="微軟正黑體" panose="020B0604030504040204" pitchFamily="34" charset="-120"/>
              </a:rPr>
              <a:t>按下 </a:t>
            </a:r>
            <a:r>
              <a:rPr lang="en-US" altLang="zh-TW" b="1" dirty="0">
                <a:ea typeface="微軟正黑體" panose="020B0604030504040204" pitchFamily="34" charset="-120"/>
              </a:rPr>
              <a:t>Play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按鈕</a:t>
            </a:r>
          </a:p>
        </p:txBody>
      </p:sp>
    </p:spTree>
    <p:extLst>
      <p:ext uri="{BB962C8B-B14F-4D97-AF65-F5344CB8AC3E}">
        <p14:creationId xmlns:p14="http://schemas.microsoft.com/office/powerpoint/2010/main" val="3394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C1781D0-1C33-4B6F-A7D2-0DBC43ACFAF2}"/>
              </a:ext>
            </a:extLst>
          </p:cNvPr>
          <p:cNvSpPr txBox="1"/>
          <p:nvPr/>
        </p:nvSpPr>
        <p:spPr>
          <a:xfrm>
            <a:off x="141356" y="336351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0" b="1" i="0" dirty="0">
                <a:solidFill>
                  <a:srgbClr val="76B900"/>
                </a:solidFill>
                <a:effectLst/>
                <a:latin typeface="NVIDIA"/>
              </a:rPr>
              <a:t>Extension</a:t>
            </a:r>
            <a:endParaRPr lang="zh-TW" altLang="en-US" sz="80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CF2830A-8BA3-4852-B1E8-48C8E319048F}"/>
              </a:ext>
            </a:extLst>
          </p:cNvPr>
          <p:cNvCxnSpPr/>
          <p:nvPr/>
        </p:nvCxnSpPr>
        <p:spPr>
          <a:xfrm>
            <a:off x="283596" y="4591541"/>
            <a:ext cx="11624807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9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263526-7DD9-493E-8737-EFEC409663D1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ea typeface="微軟正黑體" panose="020B0604030504040204" pitchFamily="34" charset="-120"/>
              </a:rPr>
              <a:t>Isaac Sim </a:t>
            </a:r>
            <a:r>
              <a:rPr lang="zh-TW" altLang="en-US" sz="4000" b="1" dirty="0">
                <a:ea typeface="微軟正黑體" panose="020B0604030504040204" pitchFamily="34" charset="-120"/>
              </a:rPr>
              <a:t>基本使用 </a:t>
            </a:r>
            <a:r>
              <a:rPr lang="en-US" altLang="zh-TW" sz="4000" b="1" dirty="0">
                <a:ea typeface="微軟正黑體" panose="020B0604030504040204" pitchFamily="34" charset="-120"/>
              </a:rPr>
              <a:t>- Extension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8DA2F-7A13-4F8B-AD97-9AE48EC40538}"/>
              </a:ext>
            </a:extLst>
          </p:cNvPr>
          <p:cNvSpPr txBox="1"/>
          <p:nvPr/>
        </p:nvSpPr>
        <p:spPr>
          <a:xfrm>
            <a:off x="195383" y="956379"/>
            <a:ext cx="11842892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ea typeface="微軟正黑體" panose="020B0604030504040204" pitchFamily="34" charset="-120"/>
              </a:rPr>
              <a:t>這裡將示範 </a:t>
            </a:r>
            <a:r>
              <a:rPr lang="en-US" altLang="zh-TW" b="1" dirty="0">
                <a:ea typeface="微軟正黑體" panose="020B0604030504040204" pitchFamily="34" charset="-120"/>
              </a:rPr>
              <a:t>Extension</a:t>
            </a:r>
            <a:r>
              <a:rPr lang="zh-TW" altLang="en-US" b="1" dirty="0">
                <a:ea typeface="微軟正黑體" panose="020B0604030504040204" pitchFamily="34" charset="-120"/>
              </a:rPr>
              <a:t>（擴充模組）</a:t>
            </a:r>
            <a:r>
              <a:rPr lang="zh-TW" altLang="en-US" dirty="0">
                <a:ea typeface="微軟正黑體" panose="020B0604030504040204" pitchFamily="34" charset="-120"/>
              </a:rPr>
              <a:t>工作流程 的特性，使用一個現有的擴充模組 </a:t>
            </a:r>
            <a:r>
              <a:rPr lang="en-US" altLang="zh-TW" dirty="0">
                <a:ea typeface="微軟正黑體" panose="020B0604030504040204" pitchFamily="34" charset="-120"/>
              </a:rPr>
              <a:t>——</a:t>
            </a:r>
            <a:r>
              <a:rPr lang="zh-TW" altLang="en-US" b="1" dirty="0">
                <a:ea typeface="微軟正黑體" panose="020B0604030504040204" pitchFamily="34" charset="-120"/>
              </a:rPr>
              <a:t>「</a:t>
            </a:r>
            <a:r>
              <a:rPr lang="en-US" altLang="zh-TW" b="1" dirty="0">
                <a:ea typeface="微軟正黑體" panose="020B0604030504040204" pitchFamily="34" charset="-120"/>
              </a:rPr>
              <a:t>Script Editor</a:t>
            </a:r>
            <a:r>
              <a:rPr lang="zh-TW" altLang="en-US" b="1" dirty="0">
                <a:ea typeface="微軟正黑體" panose="020B0604030504040204" pitchFamily="34" charset="-120"/>
              </a:rPr>
              <a:t>」</a:t>
            </a:r>
            <a:endParaRPr lang="en-US" altLang="zh-TW" b="1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>
                <a:ea typeface="微軟正黑體" panose="020B0604030504040204" pitchFamily="34" charset="-120"/>
              </a:rPr>
              <a:t>Script Editor </a:t>
            </a:r>
            <a:r>
              <a:rPr lang="zh-TW" altLang="en-US" dirty="0">
                <a:ea typeface="微軟正黑體" panose="020B0604030504040204" pitchFamily="34" charset="-120"/>
              </a:rPr>
              <a:t>允許使用者透過 </a:t>
            </a:r>
            <a:r>
              <a:rPr lang="en-US" altLang="zh-TW" b="1" dirty="0">
                <a:ea typeface="微軟正黑體" panose="020B0604030504040204" pitchFamily="34" charset="-120"/>
              </a:rPr>
              <a:t>Python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與 </a:t>
            </a:r>
            <a:r>
              <a:rPr lang="en-US" altLang="zh-TW" b="1" dirty="0">
                <a:ea typeface="微軟正黑體" panose="020B0604030504040204" pitchFamily="34" charset="-120"/>
              </a:rPr>
              <a:t>Stage</a:t>
            </a:r>
            <a:r>
              <a:rPr lang="en-US" altLang="zh-TW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進行互動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b="1" dirty="0">
                <a:ea typeface="微軟正黑體" panose="020B0604030504040204" pitchFamily="34" charset="-120"/>
              </a:rPr>
              <a:t>開啟 </a:t>
            </a:r>
            <a:r>
              <a:rPr lang="en-US" altLang="zh-TW" b="1" dirty="0">
                <a:ea typeface="微軟正黑體" panose="020B0604030504040204" pitchFamily="34" charset="-120"/>
              </a:rPr>
              <a:t>Script Editor</a:t>
            </a:r>
            <a:r>
              <a:rPr lang="zh-TW" altLang="en-US" b="1" dirty="0"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ea typeface="微軟正黑體" panose="020B0604030504040204" pitchFamily="34" charset="-120"/>
              </a:rPr>
              <a:t>Window → Script Editor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dirty="0"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ea typeface="微軟正黑體" panose="020B0604030504040204" pitchFamily="34" charset="-120"/>
              </a:rPr>
              <a:t>基本操作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增加地平面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TW" b="1" dirty="0"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1" dirty="0">
                <a:ea typeface="微軟正黑體" panose="020B0604030504040204" pitchFamily="34" charset="-120"/>
              </a:rPr>
              <a:t>增加光源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ea typeface="微軟正黑體" panose="020B0604030504040204" pitchFamily="34" charset="-120"/>
              </a:rPr>
              <a:t>開啟 </a:t>
            </a:r>
            <a:r>
              <a:rPr lang="en-US" altLang="zh-TW" b="1" dirty="0">
                <a:ea typeface="微軟正黑體" panose="020B0604030504040204" pitchFamily="34" charset="-120"/>
              </a:rPr>
              <a:t>Script Editor </a:t>
            </a:r>
            <a:r>
              <a:rPr lang="zh-TW" altLang="en-US" dirty="0">
                <a:ea typeface="微軟正黑體" panose="020B0604030504040204" pitchFamily="34" charset="-120"/>
              </a:rPr>
              <a:t>新分頁，在選單中點擊 </a:t>
            </a:r>
            <a:r>
              <a:rPr lang="en-US" altLang="zh-TW" b="1" dirty="0">
                <a:ea typeface="微軟正黑體" panose="020B0604030504040204" pitchFamily="34" charset="-120"/>
              </a:rPr>
              <a:t>Tab → Add Tab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EA4074-1BDB-48D6-9BEC-3CD5CC88036D}"/>
              </a:ext>
            </a:extLst>
          </p:cNvPr>
          <p:cNvSpPr txBox="1"/>
          <p:nvPr/>
        </p:nvSpPr>
        <p:spPr>
          <a:xfrm>
            <a:off x="2022232" y="3105834"/>
            <a:ext cx="8700476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isaacsim.core.api.objects.ground_plane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GroundPlane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GroundPlane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"/World/GroundPlane"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z_position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885C42-C1B7-48E5-B15C-31E480DFD0ED}"/>
              </a:ext>
            </a:extLst>
          </p:cNvPr>
          <p:cNvSpPr txBox="1"/>
          <p:nvPr/>
        </p:nvSpPr>
        <p:spPr>
          <a:xfrm>
            <a:off x="2022231" y="4392468"/>
            <a:ext cx="8700477" cy="18097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omni.usd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pxr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Sdf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UsdLux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omni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get_context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UsdLux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Sdf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"/DistantLight"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distantLight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CreateIntensityAttr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300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7FC060-3A95-42A6-8534-BB023F7583C1}"/>
              </a:ext>
            </a:extLst>
          </p:cNvPr>
          <p:cNvSpPr txBox="1"/>
          <p:nvPr/>
        </p:nvSpPr>
        <p:spPr>
          <a:xfrm>
            <a:off x="195383" y="6282541"/>
            <a:ext cx="11930813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注意</a:t>
            </a:r>
            <a:r>
              <a:rPr lang="en-US" altLang="zh-TW" b="1" dirty="0">
                <a:solidFill>
                  <a:srgbClr val="FF0000"/>
                </a:solidFill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 如果場景中存在光源，但沒有反射光線的物體，場景仍然會很暗。</a:t>
            </a:r>
            <a:endParaRPr lang="en-US" altLang="zh-TW" b="1" dirty="0">
              <a:solidFill>
                <a:srgbClr val="FF0000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96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4263526-7DD9-493E-8737-EFEC409663D1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b="1" dirty="0">
                <a:ea typeface="微軟正黑體" panose="020B0604030504040204" pitchFamily="34" charset="-120"/>
              </a:rPr>
              <a:t>Isaac Sim </a:t>
            </a:r>
            <a:r>
              <a:rPr lang="zh-TW" altLang="en-US" sz="4000" b="1" dirty="0">
                <a:ea typeface="微軟正黑體" panose="020B0604030504040204" pitchFamily="34" charset="-120"/>
              </a:rPr>
              <a:t>基本使用 </a:t>
            </a:r>
            <a:r>
              <a:rPr lang="en-US" altLang="zh-TW" sz="4000" b="1" dirty="0">
                <a:ea typeface="微軟正黑體" panose="020B0604030504040204" pitchFamily="34" charset="-120"/>
              </a:rPr>
              <a:t>- Extension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B98DA2F-7A13-4F8B-AD97-9AE48EC40538}"/>
              </a:ext>
            </a:extLst>
          </p:cNvPr>
          <p:cNvSpPr txBox="1"/>
          <p:nvPr/>
        </p:nvSpPr>
        <p:spPr>
          <a:xfrm>
            <a:off x="195384" y="820205"/>
            <a:ext cx="5537506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b="1" dirty="0">
                <a:ea typeface="微軟正黑體" panose="020B0604030504040204" pitchFamily="34" charset="-120"/>
              </a:rPr>
              <a:t>加入「可視化」立方體</a:t>
            </a:r>
            <a:r>
              <a:rPr lang="en-US" altLang="zh-TW" b="1" dirty="0"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ea typeface="微軟正黑體" panose="020B0604030504040204" pitchFamily="34" charset="-120"/>
              </a:rPr>
              <a:t>在</a:t>
            </a:r>
            <a:r>
              <a:rPr lang="en-US" altLang="zh-TW" b="1" dirty="0">
                <a:ea typeface="微軟正黑體" panose="020B0604030504040204" pitchFamily="34" charset="-120"/>
              </a:rPr>
              <a:t>Script Editor </a:t>
            </a:r>
            <a:r>
              <a:rPr lang="zh-TW" altLang="en-US" dirty="0">
                <a:ea typeface="微軟正黑體" panose="020B0604030504040204" pitchFamily="34" charset="-120"/>
              </a:rPr>
              <a:t>開啟新分頁</a:t>
            </a:r>
            <a:endParaRPr lang="en-US" altLang="zh-TW" dirty="0"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0B9182-EBB6-472B-B1C2-CAF1C297E867}"/>
              </a:ext>
            </a:extLst>
          </p:cNvPr>
          <p:cNvSpPr txBox="1"/>
          <p:nvPr/>
        </p:nvSpPr>
        <p:spPr>
          <a:xfrm>
            <a:off x="584200" y="1740482"/>
            <a:ext cx="4831861" cy="44996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numpy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as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np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isaacsim.core.api.objects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VisualCuboid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VisualCuboid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"visual_cube"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0.3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VisualCuboid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"/test_cube"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"test_cube"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0.3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255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]), 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CDA227-FD4B-459B-BA06-54A8DA56E02B}"/>
              </a:ext>
            </a:extLst>
          </p:cNvPr>
          <p:cNvSpPr txBox="1"/>
          <p:nvPr/>
        </p:nvSpPr>
        <p:spPr>
          <a:xfrm>
            <a:off x="490416" y="6376349"/>
            <a:ext cx="5183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ea typeface="微軟正黑體" panose="020B0604030504040204" pitchFamily="34" charset="-120"/>
              </a:rPr>
              <a:t>新增兩個立方體</a:t>
            </a:r>
            <a:r>
              <a:rPr lang="en-US" altLang="zh-TW" dirty="0"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ea typeface="微軟正黑體" panose="020B0604030504040204" pitchFamily="34" charset="-120"/>
              </a:rPr>
              <a:t>純可視 </a:t>
            </a:r>
            <a:r>
              <a:rPr lang="en-US" altLang="zh-TW" dirty="0"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ea typeface="微軟正黑體" panose="020B0604030504040204" pitchFamily="34" charset="-120"/>
              </a:rPr>
              <a:t> 預加入物理碰撞屬性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EDFB92-4486-402C-9E04-31C7F168A39D}"/>
              </a:ext>
            </a:extLst>
          </p:cNvPr>
          <p:cNvSpPr txBox="1"/>
          <p:nvPr/>
        </p:nvSpPr>
        <p:spPr>
          <a:xfrm>
            <a:off x="584200" y="1371150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>
                <a:ea typeface="微軟正黑體" panose="020B0604030504040204" pitchFamily="34" charset="-120"/>
              </a:rPr>
              <a:t>直接生成立方體</a:t>
            </a:r>
            <a:r>
              <a:rPr lang="en-US" altLang="zh-TW" b="1" dirty="0">
                <a:ea typeface="微軟正黑體" panose="020B0604030504040204" pitchFamily="34" charset="-120"/>
              </a:rPr>
              <a:t>: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87F310-BE8E-4EA0-B4B9-18920D75C8C4}"/>
              </a:ext>
            </a:extLst>
          </p:cNvPr>
          <p:cNvSpPr txBox="1"/>
          <p:nvPr/>
        </p:nvSpPr>
        <p:spPr>
          <a:xfrm>
            <a:off x="5923109" y="1740482"/>
            <a:ext cx="6222998" cy="50660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pxr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UsdPhysics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PhysxSchema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PhysicsSchemaTools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omni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USD api for getting the stage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omni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get_context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get_stage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Adding a Cube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"/visual_cube_usd"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cubeGeom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Define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cubePrim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GetPrimAtPath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Vec3f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cubeGeom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CreateSizeAttr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if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 Unicode MS"/>
                <a:ea typeface="RobotoMono"/>
              </a:rPr>
              <a:t>not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cubePrim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HasAttribute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"xformOp:translate"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):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UsdGeom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Xformable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cubePrim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AddTranslateOp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else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: 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lvl="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cubePrim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GetAttribute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"xformOp:translate"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9AD495-D8D1-4748-AE4F-D539D0085A06}"/>
              </a:ext>
            </a:extLst>
          </p:cNvPr>
          <p:cNvSpPr txBox="1"/>
          <p:nvPr/>
        </p:nvSpPr>
        <p:spPr>
          <a:xfrm>
            <a:off x="5923109" y="820205"/>
            <a:ext cx="6222997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dirty="0">
                <a:ea typeface="微軟正黑體" panose="020B0604030504040204" pitchFamily="34" charset="-120"/>
              </a:rPr>
              <a:t>使用 </a:t>
            </a:r>
            <a:r>
              <a:rPr lang="en-US" altLang="zh-TW" b="1" dirty="0">
                <a:solidFill>
                  <a:srgbClr val="FF0000"/>
                </a:solidFill>
                <a:ea typeface="微軟正黑體" panose="020B0604030504040204" pitchFamily="34" charset="-120"/>
              </a:rPr>
              <a:t>Isaac Sim Core</a:t>
            </a:r>
            <a:r>
              <a:rPr lang="zh-TW" altLang="en-US" b="1" dirty="0">
                <a:solidFill>
                  <a:srgbClr val="FF0000"/>
                </a:solidFill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ea typeface="微軟正黑體" panose="020B0604030504040204" pitchFamily="34" charset="-120"/>
              </a:rPr>
              <a:t>原始 </a:t>
            </a:r>
            <a:r>
              <a:rPr lang="en-US" altLang="zh-TW" b="1" dirty="0">
                <a:ea typeface="微軟正黑體" panose="020B0604030504040204" pitchFamily="34" charset="-120"/>
              </a:rPr>
              <a:t>USD API </a:t>
            </a:r>
            <a:r>
              <a:rPr lang="zh-TW" altLang="en-US" b="1" dirty="0">
                <a:ea typeface="微軟正黑體" panose="020B0604030504040204" pitchFamily="34" charset="-120"/>
              </a:rPr>
              <a:t>生成立方體 </a:t>
            </a:r>
            <a:r>
              <a:rPr lang="en-US" altLang="zh-TW" b="1" dirty="0"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ea typeface="微軟正黑體" panose="020B0604030504040204" pitchFamily="34" charset="-120"/>
              </a:rPr>
              <a:t>更為冗長，但可以更好地控制每個屬性</a:t>
            </a:r>
            <a:r>
              <a:rPr lang="en-US" altLang="zh-TW" b="1" dirty="0">
                <a:ea typeface="微軟正黑體" panose="020B0604030504040204" pitchFamily="34" charset="-120"/>
              </a:rPr>
              <a:t>)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75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AA926B-436B-489E-A5EF-A81D0256416A}"/>
              </a:ext>
            </a:extLst>
          </p:cNvPr>
          <p:cNvSpPr txBox="1"/>
          <p:nvPr/>
        </p:nvSpPr>
        <p:spPr>
          <a:xfrm>
            <a:off x="195384" y="820205"/>
            <a:ext cx="8611781" cy="46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使用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core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 </a:t>
            </a:r>
            <a:r>
              <a:rPr kumimoji="0" lang="en-US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API </a:t>
            </a: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微軟正黑體" panose="020B0604030504040204" pitchFamily="34" charset="-120"/>
              </a:rPr>
              <a:t>移動物件：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EBFA938-F259-4C59-BCDF-C60E1A7424BF}"/>
              </a:ext>
            </a:extLst>
          </p:cNvPr>
          <p:cNvSpPr txBox="1"/>
          <p:nvPr/>
        </p:nvSpPr>
        <p:spPr>
          <a:xfrm>
            <a:off x="195384" y="112319"/>
            <a:ext cx="7197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dirty="0">
                <a:ea typeface="微軟正黑體" panose="020B0604030504040204" pitchFamily="34" charset="-120"/>
              </a:rPr>
              <a:t>移動、旋轉與縮放 </a:t>
            </a:r>
            <a:r>
              <a:rPr lang="en-US" altLang="zh-TW" sz="4000" b="1" dirty="0">
                <a:ea typeface="微軟正黑體" panose="020B0604030504040204" pitchFamily="34" charset="-120"/>
              </a:rPr>
              <a:t>- GUI</a:t>
            </a:r>
            <a:endParaRPr lang="zh-TW" altLang="en-US" sz="4000" b="1" dirty="0"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4D5783-3BAE-4232-8935-E618A3BCAECE}"/>
              </a:ext>
            </a:extLst>
          </p:cNvPr>
          <p:cNvSpPr txBox="1"/>
          <p:nvPr/>
        </p:nvSpPr>
        <p:spPr>
          <a:xfrm>
            <a:off x="576386" y="1356152"/>
            <a:ext cx="7395306" cy="36102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numpy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as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np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from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isaacsim.core.prims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9492"/>
                </a:solidFill>
                <a:effectLst/>
                <a:latin typeface="Arial Unicode MS"/>
                <a:ea typeface="RobotoMono"/>
              </a:rPr>
              <a:t>import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orientation_offset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0.7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0.7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r>
              <a:rPr lang="en-US" altLang="zh-TW" dirty="0">
                <a:solidFill>
                  <a:srgbClr val="C9D1D9"/>
                </a:solidFill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9DEE3"/>
                </a:solidFill>
                <a:effectLst/>
                <a:latin typeface="Arial Unicode MS"/>
                <a:ea typeface="RobotoMono"/>
              </a:rPr>
              <a:t># note this is in radians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np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([[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1.5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FFB757"/>
                </a:solidFill>
                <a:effectLst/>
                <a:latin typeface="Arial Unicode MS"/>
                <a:ea typeface="RobotoMono"/>
              </a:rPr>
              <a:t>0.2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]])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omni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usd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get_context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get_stage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XFormPrim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prim_paths_expr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91CBFF"/>
                </a:solidFill>
                <a:effectLst/>
                <a:latin typeface="Arial Unicode MS"/>
                <a:ea typeface="RobotoMono"/>
              </a:rPr>
              <a:t>"/test_cube"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set_world_poses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translate_offset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,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orientation_offset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C9D1D9"/>
              </a:solidFill>
              <a:effectLst/>
              <a:latin typeface="Arial Unicode MS"/>
              <a:ea typeface="Roboto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cube_in_coreapi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72F088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set_local_scales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(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DBB7FF"/>
                </a:solidFill>
                <a:effectLst/>
                <a:latin typeface="Arial" panose="020B0604020202020204" pitchFamily="34" charset="0"/>
              </a:rPr>
              <a:t>scale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C9D1D9"/>
                </a:solidFill>
                <a:effectLst/>
                <a:latin typeface="Arial Unicode MS"/>
                <a:ea typeface="RobotoMono"/>
              </a:rPr>
              <a:t>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5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2195</Words>
  <Application>Microsoft Office PowerPoint</Application>
  <PresentationFormat>寬螢幕</PresentationFormat>
  <Paragraphs>205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Arial Unicode MS</vt:lpstr>
      <vt:lpstr>NVIDIA</vt:lpstr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黃品捷</dc:creator>
  <cp:lastModifiedBy>黃品捷</cp:lastModifiedBy>
  <cp:revision>46</cp:revision>
  <dcterms:created xsi:type="dcterms:W3CDTF">2025-10-08T02:59:17Z</dcterms:created>
  <dcterms:modified xsi:type="dcterms:W3CDTF">2025-10-09T06:33:39Z</dcterms:modified>
</cp:coreProperties>
</file>